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258" r:id="rId3"/>
    <p:sldId id="257" r:id="rId4"/>
    <p:sldId id="265" r:id="rId5"/>
    <p:sldId id="267" r:id="rId6"/>
    <p:sldId id="287" r:id="rId7"/>
    <p:sldId id="288" r:id="rId8"/>
    <p:sldId id="289" r:id="rId9"/>
    <p:sldId id="290" r:id="rId10"/>
    <p:sldId id="269" r:id="rId11"/>
    <p:sldId id="262" r:id="rId12"/>
    <p:sldId id="292" r:id="rId13"/>
    <p:sldId id="296" r:id="rId14"/>
    <p:sldId id="297" r:id="rId15"/>
    <p:sldId id="298" r:id="rId16"/>
    <p:sldId id="302" r:id="rId17"/>
    <p:sldId id="293" r:id="rId18"/>
    <p:sldId id="295" r:id="rId19"/>
    <p:sldId id="294" r:id="rId20"/>
    <p:sldId id="299" r:id="rId21"/>
    <p:sldId id="303" r:id="rId22"/>
    <p:sldId id="300" r:id="rId23"/>
    <p:sldId id="304" r:id="rId24"/>
    <p:sldId id="306" r:id="rId25"/>
    <p:sldId id="307" r:id="rId26"/>
    <p:sldId id="305" r:id="rId27"/>
    <p:sldId id="277" r:id="rId28"/>
    <p:sldId id="283" r:id="rId29"/>
    <p:sldId id="284" r:id="rId30"/>
    <p:sldId id="285" r:id="rId31"/>
    <p:sldId id="286" r:id="rId32"/>
    <p:sldId id="301" r:id="rId33"/>
    <p:sldId id="278" r:id="rId34"/>
  </p:sldIdLst>
  <p:sldSz cx="9144000" cy="5143500" type="screen16x9"/>
  <p:notesSz cx="6858000" cy="9144000"/>
  <p:embeddedFontLst>
    <p:embeddedFont>
      <p:font typeface="Merriweather" charset="0"/>
      <p:regular r:id="rId36"/>
      <p:bold r:id="rId37"/>
      <p:italic r:id="rId38"/>
      <p:boldItalic r:id="rId39"/>
    </p:embeddedFont>
    <p:embeddedFont>
      <p:font typeface="Open Sans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8C5971B-6660-49CF-A3FC-20EBB5069DCB}">
  <a:tblStyle styleId="{C8C5971B-6660-49CF-A3FC-20EBB5069D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22386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left">
  <p:cSld name="TITLE_AND_TWO_COLUMNS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434331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2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545293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68;p9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9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bright)">
  <p:cSld name="BLANK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5" Type="http://schemas.openxmlformats.org/officeDocument/2006/relationships/image" Target="../media/image22.jp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0000"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Sistema de un Cajero Automático</a:t>
            </a:r>
            <a:endParaRPr dirty="0"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2021833" y="3108456"/>
            <a:ext cx="755766" cy="671484"/>
            <a:chOff x="5292575" y="3681900"/>
            <a:chExt cx="420150" cy="373275"/>
          </a:xfrm>
        </p:grpSpPr>
        <p:sp>
          <p:nvSpPr>
            <p:cNvPr id="105" name="Google Shape;105;p1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51" y="17154"/>
            <a:ext cx="1646058" cy="577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ctrTitle" idx="4294967295"/>
          </p:nvPr>
        </p:nvSpPr>
        <p:spPr>
          <a:xfrm>
            <a:off x="1746750" y="1583350"/>
            <a:ext cx="56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FFFFFF"/>
                </a:solidFill>
              </a:rPr>
              <a:t>Solución de Software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4294967295"/>
          </p:nvPr>
        </p:nvSpPr>
        <p:spPr>
          <a:xfrm>
            <a:off x="1746750" y="2611455"/>
            <a:ext cx="5650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C# MVC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10</a:t>
            </a:fld>
            <a:endParaRPr>
              <a:solidFill>
                <a:srgbClr val="29466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ctrTitle" idx="4294967295"/>
          </p:nvPr>
        </p:nvSpPr>
        <p:spPr>
          <a:xfrm>
            <a:off x="2379400" y="2650150"/>
            <a:ext cx="438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Modelo Vista Controlador</a:t>
            </a:r>
            <a:endParaRPr sz="3600"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4294967295"/>
          </p:nvPr>
        </p:nvSpPr>
        <p:spPr>
          <a:xfrm>
            <a:off x="683568" y="3640152"/>
            <a:ext cx="734481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sz="1400" dirty="0"/>
              <a:t>La mayoría de las aplicaciones hoy en día siguen este patrón, muchas con ligeras variaciones</a:t>
            </a:r>
            <a:r>
              <a:rPr lang="es-MX" sz="1400" dirty="0" smtClean="0"/>
              <a:t>.</a:t>
            </a:r>
            <a:r>
              <a:rPr lang="es-MX" sz="1400" dirty="0"/>
              <a:t> Esto no sólo simplifica la estructura de una aplicación sino que también permite reutilizar el código.</a:t>
            </a:r>
            <a:endParaRPr sz="1400" dirty="0"/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39502"/>
            <a:ext cx="4312604" cy="2165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Controlador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3 CuadroTexto"/>
          <p:cNvSpPr txBox="1"/>
          <p:nvPr/>
        </p:nvSpPr>
        <p:spPr>
          <a:xfrm>
            <a:off x="3131840" y="267494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5" name="4 Rectángulo"/>
          <p:cNvSpPr/>
          <p:nvPr/>
        </p:nvSpPr>
        <p:spPr>
          <a:xfrm>
            <a:off x="3146276" y="579040"/>
            <a:ext cx="5963816" cy="26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uadroTexto"/>
          <p:cNvSpPr txBox="1"/>
          <p:nvPr/>
        </p:nvSpPr>
        <p:spPr>
          <a:xfrm>
            <a:off x="3131840" y="4155926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131840" y="4463703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5123" name="Picture 3" descr="C:\Users\NormanBrandon\Downloads\ezgif.com-video-to-gif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418" y="474936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081214" y="460276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4" name="13 CuadroTexto"/>
          <p:cNvSpPr txBox="1"/>
          <p:nvPr/>
        </p:nvSpPr>
        <p:spPr>
          <a:xfrm>
            <a:off x="3081214" y="713183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101355" y="4155926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081214" y="4463703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793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Vistas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3 CuadroTexto"/>
          <p:cNvSpPr txBox="1"/>
          <p:nvPr/>
        </p:nvSpPr>
        <p:spPr>
          <a:xfrm>
            <a:off x="3131840" y="267494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5" name="4 Rectángulo"/>
          <p:cNvSpPr/>
          <p:nvPr/>
        </p:nvSpPr>
        <p:spPr>
          <a:xfrm>
            <a:off x="3146276" y="579040"/>
            <a:ext cx="5963816" cy="26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uadroTexto"/>
          <p:cNvSpPr txBox="1"/>
          <p:nvPr/>
        </p:nvSpPr>
        <p:spPr>
          <a:xfrm>
            <a:off x="3131840" y="4155926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131840" y="4463703"/>
            <a:ext cx="5963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6" name="5 CuadroTexto"/>
          <p:cNvSpPr txBox="1"/>
          <p:nvPr/>
        </p:nvSpPr>
        <p:spPr>
          <a:xfrm>
            <a:off x="3081214" y="460276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4" name="13 CuadroTexto"/>
          <p:cNvSpPr txBox="1"/>
          <p:nvPr/>
        </p:nvSpPr>
        <p:spPr>
          <a:xfrm>
            <a:off x="3081214" y="713183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101355" y="4155926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081214" y="4463703"/>
            <a:ext cx="5746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8194" name="Picture 2" descr="C:\Users\NormanBrandon\Desktop\Cajero-Automatico\Presentacion\vist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879" y="464468"/>
            <a:ext cx="5800609" cy="435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3227879" y="443011"/>
            <a:ext cx="5800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8" name="17 CuadroTexto"/>
          <p:cNvSpPr txBox="1"/>
          <p:nvPr/>
        </p:nvSpPr>
        <p:spPr>
          <a:xfrm>
            <a:off x="3227879" y="712984"/>
            <a:ext cx="5800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9" name="18 CuadroTexto"/>
          <p:cNvSpPr txBox="1"/>
          <p:nvPr/>
        </p:nvSpPr>
        <p:spPr>
          <a:xfrm>
            <a:off x="3227879" y="4254793"/>
            <a:ext cx="5800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20" name="19 CuadroTexto"/>
          <p:cNvSpPr txBox="1"/>
          <p:nvPr/>
        </p:nvSpPr>
        <p:spPr>
          <a:xfrm>
            <a:off x="3233212" y="4507148"/>
            <a:ext cx="5800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765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Modelo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55526"/>
            <a:ext cx="5551198" cy="390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7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Modelo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026" name="Picture 2" descr="C:\Users\NormanBrandon\Downloads\ezgif.com-video-to-gif (1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843558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77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ctrTitle" idx="4294967295"/>
          </p:nvPr>
        </p:nvSpPr>
        <p:spPr>
          <a:xfrm>
            <a:off x="1746750" y="1583350"/>
            <a:ext cx="56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FFFFFF"/>
                </a:solidFill>
              </a:rPr>
              <a:t>Solución de Hadware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4294967295"/>
          </p:nvPr>
        </p:nvSpPr>
        <p:spPr>
          <a:xfrm>
            <a:off x="1746750" y="2611455"/>
            <a:ext cx="5650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Lector de Tarjetas y Tarjetas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16</a:t>
            </a:fld>
            <a:endParaRPr>
              <a:solidFill>
                <a:srgbClr val="2946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5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Tarjeta electrónica Board Desing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15566"/>
            <a:ext cx="5100836" cy="322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30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Tarjeta electrónica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843558"/>
            <a:ext cx="5503852" cy="345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Tarjeta </a:t>
            </a:r>
            <a:r>
              <a:rPr lang="en" dirty="0" smtClean="0"/>
              <a:t>electrónica PCB 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t="12637" r="1361" b="6870"/>
          <a:stretch/>
        </p:blipFill>
        <p:spPr bwMode="auto">
          <a:xfrm>
            <a:off x="3275856" y="771550"/>
            <a:ext cx="5438776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861864"/>
            <a:ext cx="1646058" cy="57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ctrTitle" idx="4294967295"/>
          </p:nvPr>
        </p:nvSpPr>
        <p:spPr>
          <a:xfrm>
            <a:off x="1275150" y="1127749"/>
            <a:ext cx="6593700" cy="10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A800"/>
                </a:solidFill>
              </a:rPr>
              <a:t>Hola!</a:t>
            </a:r>
            <a:endParaRPr sz="2400" dirty="0">
              <a:solidFill>
                <a:srgbClr val="FFA800"/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4294967295"/>
          </p:nvPr>
        </p:nvSpPr>
        <p:spPr>
          <a:xfrm>
            <a:off x="1275150" y="2069454"/>
            <a:ext cx="65937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600" b="1" dirty="0" smtClean="0">
                <a:solidFill>
                  <a:srgbClr val="FFFFFF"/>
                </a:solidFill>
              </a:rPr>
              <a:t>Somos los ingenieros Eduardo y Norman</a:t>
            </a:r>
            <a:endParaRPr sz="16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 smtClean="0">
                <a:solidFill>
                  <a:srgbClr val="FFFFFF"/>
                </a:solidFill>
              </a:rPr>
              <a:t>Estamos aquí para desarrollar el software en el usted quiere invertir para potenciar su negocio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Tarjeta </a:t>
            </a:r>
            <a:r>
              <a:rPr lang="en" dirty="0" smtClean="0"/>
              <a:t>electrónica PCB 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2" descr="C:\Users\NormanBrandon\Downloads\WhatsApp Image 2018-10-12 at 10.18.58 AM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5259" r="15228" b="5296"/>
          <a:stretch/>
        </p:blipFill>
        <p:spPr bwMode="auto">
          <a:xfrm rot="16200000">
            <a:off x="4488381" y="348060"/>
            <a:ext cx="2895601" cy="460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Lector de Tarjetas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843558"/>
            <a:ext cx="5598207" cy="401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92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Codigo arduino de Pruebas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"/>
          <a:stretch/>
        </p:blipFill>
        <p:spPr bwMode="auto">
          <a:xfrm>
            <a:off x="3883893" y="195486"/>
            <a:ext cx="4276725" cy="484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6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ctrTitle" idx="4294967295"/>
          </p:nvPr>
        </p:nvSpPr>
        <p:spPr>
          <a:xfrm>
            <a:off x="1746750" y="1583350"/>
            <a:ext cx="56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FFFFFF"/>
                </a:solidFill>
              </a:rPr>
              <a:t>Base de Datos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4294967295"/>
          </p:nvPr>
        </p:nvSpPr>
        <p:spPr>
          <a:xfrm>
            <a:off x="1746750" y="2611455"/>
            <a:ext cx="5650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Mysql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23</a:t>
            </a:fld>
            <a:endParaRPr>
              <a:solidFill>
                <a:srgbClr val="2946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 smtClean="0"/>
              <a:t>Tablas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026" name="Picture 2" descr="C:\Users\NormanBrandon\Desktop\Cajero-Automatico\Bases de datos\Captura de pantalla (395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9198" b="34609"/>
          <a:stretch/>
        </p:blipFill>
        <p:spPr bwMode="auto">
          <a:xfrm>
            <a:off x="3419872" y="1047006"/>
            <a:ext cx="5368999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 smtClean="0"/>
              <a:t>Código SQL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3478"/>
            <a:ext cx="5592124" cy="428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58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ctrTitle" idx="4294967295"/>
          </p:nvPr>
        </p:nvSpPr>
        <p:spPr>
          <a:xfrm>
            <a:off x="1746750" y="1583350"/>
            <a:ext cx="56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FFFFFF"/>
                </a:solidFill>
              </a:rPr>
              <a:t>Vistas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4294967295"/>
          </p:nvPr>
        </p:nvSpPr>
        <p:spPr>
          <a:xfrm>
            <a:off x="1746750" y="2611455"/>
            <a:ext cx="5650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C</a:t>
            </a:r>
            <a:r>
              <a:rPr lang="es-MX" dirty="0" smtClean="0">
                <a:solidFill>
                  <a:schemeClr val="bg1"/>
                </a:solidFill>
              </a:rPr>
              <a:t>o</a:t>
            </a:r>
            <a:r>
              <a:rPr lang="en" dirty="0" smtClean="0">
                <a:solidFill>
                  <a:schemeClr val="bg1"/>
                </a:solidFill>
              </a:rPr>
              <a:t>n Windows Forms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26</a:t>
            </a:fld>
            <a:endParaRPr>
              <a:solidFill>
                <a:srgbClr val="2946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30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903575" y="836924"/>
            <a:ext cx="4390156" cy="34177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4087291" y="1018427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Vista de Inicio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4294967295"/>
          </p:nvPr>
        </p:nvSpPr>
        <p:spPr>
          <a:xfrm>
            <a:off x="442400" y="1858950"/>
            <a:ext cx="21474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Para poder continuar debes ingresar tu tarjeta BanFi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30" y="1059581"/>
            <a:ext cx="3095622" cy="2484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60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903575" y="836924"/>
            <a:ext cx="4390156" cy="34177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4087291" y="1018427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Comprobación de credenciales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4294967295"/>
          </p:nvPr>
        </p:nvSpPr>
        <p:spPr>
          <a:xfrm>
            <a:off x="442400" y="1858950"/>
            <a:ext cx="2147400" cy="1504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Debes ingresar un NIP proporcionado por la institución bancaria para poder realizar cualquier transacción. Esta vista se reutiliza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607" y="1018427"/>
            <a:ext cx="3402505" cy="252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6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1000" r="50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903575" y="836924"/>
            <a:ext cx="4390156" cy="34177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4087291" y="1018427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Menu de Transacciones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4294967295"/>
          </p:nvPr>
        </p:nvSpPr>
        <p:spPr>
          <a:xfrm>
            <a:off x="442400" y="1858950"/>
            <a:ext cx="21474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Puedes elegir una operacion a realizar desde este elegante menú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93" y="1040240"/>
            <a:ext cx="2880320" cy="2525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4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3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395536" y="1851670"/>
            <a:ext cx="5040560" cy="28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MX" dirty="0" smtClean="0"/>
              <a:t>Desarrollar un </a:t>
            </a:r>
            <a:r>
              <a:rPr lang="es-MX" dirty="0"/>
              <a:t>sistema de manejo de Bases de Datos Bancarias con Interfaz de Usuario C# y </a:t>
            </a:r>
            <a:r>
              <a:rPr lang="es-MX" dirty="0" err="1"/>
              <a:t>Arduino</a:t>
            </a:r>
            <a:r>
              <a:rPr lang="es-MX" dirty="0"/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MX" dirty="0"/>
              <a:t>El sistema será capaz de leer tarjetas de Debito y Crédito de la institución Bancaria BANFI, con un sistema de seguridad basada en cifrado de contraseñas, usuarios, saldos </a:t>
            </a:r>
            <a:r>
              <a:rPr lang="es-MX" dirty="0" smtClean="0"/>
              <a:t>; esto para realizar  las transacciones bancarias de su interés.</a:t>
            </a:r>
            <a:endParaRPr lang="es-MX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50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903575" y="836924"/>
            <a:ext cx="4390156" cy="34177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4087291" y="1018427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67544" y="627534"/>
            <a:ext cx="2147400" cy="1236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Recepción de Información de Retiros, transferencias,pagos, etc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4294967295"/>
          </p:nvPr>
        </p:nvSpPr>
        <p:spPr>
          <a:xfrm>
            <a:off x="395536" y="2067694"/>
            <a:ext cx="21474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Reutilización de la vista del NIP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31638"/>
            <a:ext cx="3414485" cy="254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19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903575" y="836924"/>
            <a:ext cx="4390156" cy="34177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4087291" y="1018427"/>
            <a:ext cx="4022700" cy="25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Verificación de Información Correcta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4294967295"/>
          </p:nvPr>
        </p:nvSpPr>
        <p:spPr>
          <a:xfrm>
            <a:off x="442400" y="1858950"/>
            <a:ext cx="21474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bg1"/>
                </a:solidFill>
              </a:rPr>
              <a:t>Se te pedira confirmes la informacion de tu movimiento bancario, tambien es una vista reutilizable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935" y="1018427"/>
            <a:ext cx="3267435" cy="252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Funcionamiento de la Aplicación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1 CuadroTexto"/>
          <p:cNvSpPr txBox="1"/>
          <p:nvPr/>
        </p:nvSpPr>
        <p:spPr>
          <a:xfrm>
            <a:off x="3203848" y="349374"/>
            <a:ext cx="5715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7" name="6 CuadroTexto"/>
          <p:cNvSpPr txBox="1"/>
          <p:nvPr/>
        </p:nvSpPr>
        <p:spPr>
          <a:xfrm>
            <a:off x="3203848" y="655662"/>
            <a:ext cx="5715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8" name="7 CuadroTexto"/>
          <p:cNvSpPr txBox="1"/>
          <p:nvPr/>
        </p:nvSpPr>
        <p:spPr>
          <a:xfrm>
            <a:off x="3187452" y="4442146"/>
            <a:ext cx="5715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9" name="8 CuadroTexto"/>
          <p:cNvSpPr txBox="1"/>
          <p:nvPr/>
        </p:nvSpPr>
        <p:spPr>
          <a:xfrm>
            <a:off x="3203848" y="4217713"/>
            <a:ext cx="5715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3" name="aplicacion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3.82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09950" y="562811"/>
            <a:ext cx="5303912" cy="39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5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ctrTitle" idx="4294967295"/>
          </p:nvPr>
        </p:nvSpPr>
        <p:spPr>
          <a:xfrm>
            <a:off x="1275150" y="1356349"/>
            <a:ext cx="6593700" cy="10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A800"/>
                </a:solidFill>
              </a:rPr>
              <a:t>Gracias!</a:t>
            </a:r>
            <a:endParaRPr sz="2400" dirty="0">
              <a:solidFill>
                <a:srgbClr val="FFA800"/>
              </a:solidFill>
            </a:endParaRPr>
          </a:p>
        </p:txBody>
      </p:sp>
      <p:sp>
        <p:nvSpPr>
          <p:cNvPr id="321" name="Google Shape;321;p37"/>
          <p:cNvSpPr txBox="1">
            <a:spLocks noGrp="1"/>
          </p:cNvSpPr>
          <p:nvPr>
            <p:ph type="subTitle" idx="4294967295"/>
          </p:nvPr>
        </p:nvSpPr>
        <p:spPr>
          <a:xfrm>
            <a:off x="1275150" y="2298054"/>
            <a:ext cx="65937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FFFF"/>
                </a:solidFill>
              </a:rPr>
              <a:t>Alguna duda?</a:t>
            </a:r>
            <a:endParaRPr sz="16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smtClean="0">
                <a:solidFill>
                  <a:srgbClr val="FFFFFF"/>
                </a:solidFill>
              </a:rPr>
              <a:t>Encuentranos como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smtClean="0">
                <a:solidFill>
                  <a:srgbClr val="FFFFFF"/>
                </a:solidFill>
              </a:rPr>
              <a:t>@normanbrandons11 y @Eduardo159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smtClean="0">
                <a:solidFill>
                  <a:srgbClr val="FFFFFF"/>
                </a:solidFill>
              </a:rPr>
              <a:t> en Github</a:t>
            </a:r>
            <a:endParaRPr sz="16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 idx="4294967295"/>
          </p:nvPr>
        </p:nvSpPr>
        <p:spPr>
          <a:xfrm>
            <a:off x="2195736" y="1851670"/>
            <a:ext cx="5184576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>
                <a:solidFill>
                  <a:srgbClr val="FFFFFF"/>
                </a:solidFill>
              </a:rPr>
              <a:t>Qué hemos hecho hasta ahora?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4</a:t>
            </a:fld>
            <a:endParaRPr>
              <a:solidFill>
                <a:srgbClr val="29466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395536" y="1203598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Tareas realizadas del Plan de Trabajo Trello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4786"/>
            <a:ext cx="283845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395536" y="1059582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Tareas realizadas del Plan de Trabajo Trello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" r="2489"/>
          <a:stretch/>
        </p:blipFill>
        <p:spPr bwMode="auto">
          <a:xfrm>
            <a:off x="4499992" y="628649"/>
            <a:ext cx="2880319" cy="377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4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Tareas realizadas del Plan de Trabajo Trello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7" y="699542"/>
            <a:ext cx="3100923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01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Tareas en proceso del Plan de Trabajo Trello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488"/>
          <a:stretch/>
        </p:blipFill>
        <p:spPr bwMode="auto">
          <a:xfrm>
            <a:off x="4152900" y="161925"/>
            <a:ext cx="2791594" cy="4916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72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20000"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806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Tareas por realizar del Plan de Trabajo Trello</a:t>
            </a: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83518"/>
            <a:ext cx="2809875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2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352</Words>
  <Application>Microsoft Office PowerPoint</Application>
  <PresentationFormat>Presentación en pantalla (16:9)</PresentationFormat>
  <Paragraphs>83</Paragraphs>
  <Slides>33</Slides>
  <Notes>33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Merriweather</vt:lpstr>
      <vt:lpstr>Open Sans</vt:lpstr>
      <vt:lpstr>Emilia template</vt:lpstr>
      <vt:lpstr>Sistema de un Cajero Automático</vt:lpstr>
      <vt:lpstr>Hola!</vt:lpstr>
      <vt:lpstr>Objetivo</vt:lpstr>
      <vt:lpstr>Qué hemos hecho hasta ahora?</vt:lpstr>
      <vt:lpstr>Tareas realizadas del Plan de Trabajo Trello</vt:lpstr>
      <vt:lpstr>Tareas realizadas del Plan de Trabajo Trello</vt:lpstr>
      <vt:lpstr>Tareas realizadas del Plan de Trabajo Trello</vt:lpstr>
      <vt:lpstr>Tareas en proceso del Plan de Trabajo Trello</vt:lpstr>
      <vt:lpstr>Tareas por realizar del Plan de Trabajo Trello</vt:lpstr>
      <vt:lpstr>Solución de Software</vt:lpstr>
      <vt:lpstr>Modelo Vista Controlador</vt:lpstr>
      <vt:lpstr>Controlador</vt:lpstr>
      <vt:lpstr>Vistas</vt:lpstr>
      <vt:lpstr>Modelo</vt:lpstr>
      <vt:lpstr>Modelo</vt:lpstr>
      <vt:lpstr>Solución de Hadware</vt:lpstr>
      <vt:lpstr>Tarjeta electrónica Board Desing</vt:lpstr>
      <vt:lpstr>Tarjeta electrónica</vt:lpstr>
      <vt:lpstr>Tarjeta electrónica PCB </vt:lpstr>
      <vt:lpstr>Tarjeta electrónica PCB </vt:lpstr>
      <vt:lpstr>Lector de Tarjetas</vt:lpstr>
      <vt:lpstr>Codigo arduino de Pruebas</vt:lpstr>
      <vt:lpstr>Base de Datos</vt:lpstr>
      <vt:lpstr>Tablas</vt:lpstr>
      <vt:lpstr>Código SQL</vt:lpstr>
      <vt:lpstr>Vistas</vt:lpstr>
      <vt:lpstr>Vista de Inicio</vt:lpstr>
      <vt:lpstr>Comprobación de credenciales</vt:lpstr>
      <vt:lpstr>Menu de Transacciones</vt:lpstr>
      <vt:lpstr>Recepción de Información de Retiros, transferencias,pagos, etc</vt:lpstr>
      <vt:lpstr>Verificación de Información Correcta</vt:lpstr>
      <vt:lpstr>Funcionamiento de la Aplicación</vt:lpstr>
      <vt:lpstr>Gracias!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un Cajero Automático</dc:title>
  <cp:lastModifiedBy>NormanBrandon</cp:lastModifiedBy>
  <cp:revision>28</cp:revision>
  <dcterms:modified xsi:type="dcterms:W3CDTF">2018-10-12T14:46:40Z</dcterms:modified>
</cp:coreProperties>
</file>